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56" r:id="rId2"/>
  </p:sldIdLst>
  <p:sldSz cx="7772400" cy="12801600"/>
  <p:notesSz cx="7086600" cy="12115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35" autoAdjust="0"/>
  </p:normalViewPr>
  <p:slideViewPr>
    <p:cSldViewPr snapToGrid="0">
      <p:cViewPr>
        <p:scale>
          <a:sx n="68" d="100"/>
          <a:sy n="68" d="100"/>
        </p:scale>
        <p:origin x="2358" y="-18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071283" cy="606404"/>
          </a:xfrm>
          <a:prstGeom prst="rect">
            <a:avLst/>
          </a:prstGeom>
        </p:spPr>
        <p:txBody>
          <a:bodyPr vert="horz" lIns="78245" tIns="39123" rIns="78245" bIns="39123" rtlCol="0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3738" y="3"/>
            <a:ext cx="3071283" cy="606404"/>
          </a:xfrm>
          <a:prstGeom prst="rect">
            <a:avLst/>
          </a:prstGeom>
        </p:spPr>
        <p:txBody>
          <a:bodyPr vert="horz" lIns="78245" tIns="39123" rIns="78245" bIns="39123" rtlCol="0"/>
          <a:lstStyle>
            <a:lvl1pPr algn="r">
              <a:defRPr sz="1000"/>
            </a:lvl1pPr>
          </a:lstStyle>
          <a:p>
            <a:fld id="{7063FA8D-D314-44A9-A351-27FCF84CB65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3463" y="1514475"/>
            <a:ext cx="2479675" cy="4087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8245" tIns="39123" rIns="78245" bIns="391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30" y="5830499"/>
            <a:ext cx="5670547" cy="4771339"/>
          </a:xfrm>
          <a:prstGeom prst="rect">
            <a:avLst/>
          </a:prstGeom>
        </p:spPr>
        <p:txBody>
          <a:bodyPr vert="horz" lIns="78245" tIns="39123" rIns="78245" bIns="391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1509398"/>
            <a:ext cx="3071283" cy="606404"/>
          </a:xfrm>
          <a:prstGeom prst="rect">
            <a:avLst/>
          </a:prstGeom>
        </p:spPr>
        <p:txBody>
          <a:bodyPr vert="horz" lIns="78245" tIns="39123" rIns="78245" bIns="39123" rtlCol="0" anchor="b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3738" y="11509398"/>
            <a:ext cx="3071283" cy="606404"/>
          </a:xfrm>
          <a:prstGeom prst="rect">
            <a:avLst/>
          </a:prstGeom>
        </p:spPr>
        <p:txBody>
          <a:bodyPr vert="horz" lIns="78245" tIns="39123" rIns="78245" bIns="39123" rtlCol="0" anchor="b"/>
          <a:lstStyle>
            <a:lvl1pPr algn="r">
              <a:defRPr sz="1000"/>
            </a:lvl1pPr>
          </a:lstStyle>
          <a:p>
            <a:fld id="{E17645F5-6EAC-4651-8686-CC740C1DE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03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D12C2-38F6-4853-87B0-C90B88F2C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2095078"/>
            <a:ext cx="5829300" cy="445685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A5174E-7E21-4957-AA17-4F824447D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6723804"/>
            <a:ext cx="5829300" cy="3090756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725F5-925D-4DD1-80D3-023645F00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0D4-2549-4363-BD39-276BD9F0F30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061AE-6B34-4052-958C-CBF70839F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BA831-18BF-43CD-AE08-A2D455E8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A5F4-F925-42A1-B932-5BEB146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6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3F9AC-2FC1-4E07-AB0A-2E1278059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AF5B57-C294-492D-8926-4098141F2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86B5E-2FAA-455B-A6BD-25EFAACAF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0D4-2549-4363-BD39-276BD9F0F30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26A56-5523-4D35-A1AF-062CB5033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7C730-5C3D-4479-B926-C689D0FF2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A5F4-F925-42A1-B932-5BEB146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480479-77F4-4F20-BA29-5942FE0850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681567"/>
            <a:ext cx="1675924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84BA14-E351-420E-861F-7E053C842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681567"/>
            <a:ext cx="4930616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C73EB-18C4-42B7-9ED7-8A8B8519B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0D4-2549-4363-BD39-276BD9F0F30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1E5FD-E357-44F9-8EA6-F3D98BCB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5A9B9-9290-4A9B-8E22-702F3B34B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A5F4-F925-42A1-B932-5BEB146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9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8E9EA-EDA9-421C-9F31-697936D06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60DBD-FEF2-4604-9B18-608D29AA9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A9F99-C3BF-4B2F-A7CF-542180AC7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0D4-2549-4363-BD39-276BD9F0F30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27501-B55B-436F-9153-62C04020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75519-4A12-4845-AFFC-C0B5E4568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A5F4-F925-42A1-B932-5BEB146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0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CD39C-2D4F-4B6F-8A6B-DE7E78682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3191512"/>
            <a:ext cx="6703695" cy="5325109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0B258-8A15-4803-AA0D-CD44499B9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8566999"/>
            <a:ext cx="6703695" cy="2800349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B94BD-98D4-401A-A1F7-6ADF6311D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0D4-2549-4363-BD39-276BD9F0F30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6801F-093B-40DD-B093-E39300FD9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5B91A-7C9C-45E6-A2B4-243A747B7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A5F4-F925-42A1-B932-5BEB146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5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EA9ED-BDA7-4331-AD0A-85DA328F3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A6E71-E3E4-4127-82EE-064A975031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3407833"/>
            <a:ext cx="330327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332D0-1995-42C0-8884-F78996BE5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3407833"/>
            <a:ext cx="330327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AC111-1603-42F7-9A50-ACEE313B3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0D4-2549-4363-BD39-276BD9F0F30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0A2A5-240D-43B5-91F6-D2A02C8F9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BC079-045E-4AFD-9D50-63C447267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A5F4-F925-42A1-B932-5BEB146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4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EBE77-59AE-4863-A8FB-9E7B2C32B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81568"/>
            <a:ext cx="6703695" cy="247438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35708-E9DF-4CA1-9960-AC7317FCD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3138171"/>
            <a:ext cx="3288089" cy="1537969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70187-D23C-4A72-A789-5917F7CCC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4676140"/>
            <a:ext cx="3288089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2F113B-DA5B-459F-B49A-CA4B01F77C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3138171"/>
            <a:ext cx="3304282" cy="1537969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3CC6EE-37BE-455D-9B87-1DF50A2ADA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4676140"/>
            <a:ext cx="3304282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53C9E8-D3EC-46AB-8163-0F5B05FDB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0D4-2549-4363-BD39-276BD9F0F30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AF3725-5B9D-462C-9E6E-E44C3A62D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B2C28E-6512-404F-A62A-13B5CCB6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A5F4-F925-42A1-B932-5BEB146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8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3A6EF-AC20-4000-852F-164A9CFA4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26B0EB-AA54-477E-AA8D-250EB9B44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0D4-2549-4363-BD39-276BD9F0F30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369F7D-8E18-4E11-AA12-FAB0D6EA5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B63A0E-C3C2-42A4-9717-58BAEFE6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A5F4-F925-42A1-B932-5BEB146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1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E06012-7137-41C1-B8EE-3CC77DE33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0D4-2549-4363-BD39-276BD9F0F30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E194AA-998A-4FD0-8C6C-17D13907F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50E58-F370-4EE6-B10A-86663B125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A5F4-F925-42A1-B932-5BEB146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9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A3194-EEC3-4F67-A622-96D8B82A2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853440"/>
            <a:ext cx="2506801" cy="298704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771F7-83F7-4A56-8C14-E5B6D6954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843194"/>
            <a:ext cx="3934778" cy="909743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3F98B6-ADB8-4DCA-B130-12AB0C1A4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840480"/>
            <a:ext cx="2506801" cy="7114964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AEC2D1-76C5-44FD-85EB-BFBFE3C49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0D4-2549-4363-BD39-276BD9F0F30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75E60-C0AF-42C0-A273-C8BA4DDE1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B7017-BFBE-40B3-A8CE-5CB177A6C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A5F4-F925-42A1-B932-5BEB146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3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A728A-54FD-4D48-B686-F72F6B6AF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853440"/>
            <a:ext cx="2506801" cy="298704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755AC3-691A-4ECF-AAF6-07B695C557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843194"/>
            <a:ext cx="3934778" cy="909743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A7D6C-ED5C-451F-945E-5270F8DDF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840480"/>
            <a:ext cx="2506801" cy="7114964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C8D0F-4B4B-4CBC-B0AC-D33D386C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0D4-2549-4363-BD39-276BD9F0F30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702F26-80DC-4F59-87C6-83D116670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A1051-FC68-47CC-8E63-5DD41561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A5F4-F925-42A1-B932-5BEB146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90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E12059-7188-4156-B022-63D0151FF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681568"/>
            <a:ext cx="670369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4A6E8-16F6-459E-A027-82CC59AD7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3407833"/>
            <a:ext cx="670369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6357A-22AE-4778-ABB4-2DD156BE5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11865187"/>
            <a:ext cx="174879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8A0D4-2549-4363-BD39-276BD9F0F301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17498-52AF-4F02-8987-1C6AD27ED1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11865187"/>
            <a:ext cx="262318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CBF04-861E-4D16-894B-1600D680B8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11865187"/>
            <a:ext cx="174879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3A5F4-F925-42A1-B932-5BEB146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2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D0EAF-1BFC-475E-B181-5887B3B67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785" y="1509316"/>
            <a:ext cx="2039749" cy="6809210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             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WHITE WINE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b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FANTINEL 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PINOT GRIGIO                    10 / 40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Italy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KUNG FU GIRL 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RIESLING                              10 / 38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USA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BATASIOLO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MOSCATO D’ASTI            10 / 40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Italy</a:t>
            </a:r>
            <a:b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MISTY COVE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SAUVIGNON BLANC       11 / 40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New Zealand</a:t>
            </a:r>
            <a:b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SUBMISSION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CHARDONNAY                  11 / 42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USA</a:t>
            </a:r>
            <a:b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TOKARA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SAUVIGNON BLANC       12 / 42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South Africa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FENTO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ALBARINO                           13 / 45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Spain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JOLIVET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SANCERRE                           15 / 65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France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CALVET                                          58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POUILLY FUISSE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France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CRAGGY RANGE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SAUVIGNON BLANC               65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New Zealand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SANDHI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CHARDONNAY                          60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USA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J DROUHIN PULIGNY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MONTRACHET                         110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France</a:t>
            </a:r>
          </a:p>
        </p:txBody>
      </p:sp>
      <p:pic>
        <p:nvPicPr>
          <p:cNvPr id="8" name="Picture 7" descr="GTYC Logo-approved">
            <a:extLst>
              <a:ext uri="{FF2B5EF4-FFF2-40B4-BE49-F238E27FC236}">
                <a16:creationId xmlns:a16="http://schemas.microsoft.com/office/drawing/2014/main" id="{4AEA619C-EED6-4415-9818-13636AA8512D}"/>
              </a:ext>
            </a:extLst>
          </p:cNvPr>
          <p:cNvPicPr/>
          <p:nvPr/>
        </p:nvPicPr>
        <p:blipFill rotWithShape="1">
          <a:blip r:embed="rId4"/>
          <a:srcRect l="2477" t="4694" r="749" b="32745"/>
          <a:stretch/>
        </p:blipFill>
        <p:spPr bwMode="auto">
          <a:xfrm>
            <a:off x="2612886" y="366177"/>
            <a:ext cx="2458491" cy="5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FD76C30-0AB5-4431-B3B0-4DE548B26D6F}"/>
              </a:ext>
            </a:extLst>
          </p:cNvPr>
          <p:cNvSpPr txBox="1">
            <a:spLocks/>
          </p:cNvSpPr>
          <p:nvPr/>
        </p:nvSpPr>
        <p:spPr>
          <a:xfrm>
            <a:off x="5355496" y="1471216"/>
            <a:ext cx="2237008" cy="566300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algn="l" defTabSz="388620" rtl="0" eaLnBrk="1" latinLnBrk="0" hangingPunct="1">
              <a:spcBef>
                <a:spcPct val="0"/>
              </a:spcBef>
              <a:buNone/>
              <a:defRPr sz="612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                   </a:t>
            </a:r>
            <a:r>
              <a:rPr lang="en-US" sz="13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RED WINE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b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TRIVENTO</a:t>
            </a:r>
          </a:p>
          <a:p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MALBEC                                       10 / 38</a:t>
            </a:r>
            <a:b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Argentina</a:t>
            </a:r>
            <a:b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b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14 HANDS                                   10 / 38</a:t>
            </a:r>
          </a:p>
          <a:p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CABERNET SAUVIGNON </a:t>
            </a:r>
            <a:b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USA</a:t>
            </a:r>
            <a:endParaRPr lang="en-US" sz="11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b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19 CRIMES</a:t>
            </a:r>
          </a:p>
          <a:p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BLEND                                           10 / 40</a:t>
            </a:r>
            <a:b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Australia</a:t>
            </a:r>
            <a:br>
              <a:rPr lang="en-US" sz="11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br>
              <a:rPr lang="en-US" sz="11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JOSH</a:t>
            </a:r>
          </a:p>
          <a:p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PINOT NOIR                               11 / 42</a:t>
            </a:r>
            <a:b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USA</a:t>
            </a:r>
          </a:p>
          <a:p>
            <a:br>
              <a:rPr lang="en-US" sz="11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LA CREMA</a:t>
            </a:r>
          </a:p>
          <a:p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PINOT NOIR                                       48</a:t>
            </a:r>
            <a:b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USA</a:t>
            </a:r>
          </a:p>
          <a:p>
            <a:b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LUCA</a:t>
            </a:r>
          </a:p>
          <a:p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MALBEC                                               60</a:t>
            </a:r>
            <a:b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Argentina </a:t>
            </a:r>
            <a:b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b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STAG’S LEAP ARTEMIS                90</a:t>
            </a:r>
          </a:p>
          <a:p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CABERNET SAUVIGNON                </a:t>
            </a:r>
            <a:b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USA</a:t>
            </a:r>
            <a:endParaRPr lang="en-US" sz="11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b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SILVER OAK                                     130</a:t>
            </a:r>
          </a:p>
          <a:p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CABERNET SAUVIGNON   </a:t>
            </a:r>
            <a:b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USA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endParaRPr lang="en-US" sz="1200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881B349-A432-492A-8E82-D9015BB2BAB2}"/>
              </a:ext>
            </a:extLst>
          </p:cNvPr>
          <p:cNvSpPr txBox="1">
            <a:spLocks/>
          </p:cNvSpPr>
          <p:nvPr/>
        </p:nvSpPr>
        <p:spPr>
          <a:xfrm>
            <a:off x="2799308" y="1499790"/>
            <a:ext cx="2173783" cy="1179711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 lnSpcReduction="20000"/>
          </a:bodyPr>
          <a:lstStyle>
            <a:lvl1pPr algn="l" defTabSz="388620" rtl="0" eaLnBrk="1" latinLnBrk="0" hangingPunct="1">
              <a:spcBef>
                <a:spcPct val="0"/>
              </a:spcBef>
              <a:buNone/>
              <a:defRPr sz="612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COCKTAILS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endParaRPr lang="en-US" sz="19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ctr"/>
            <a:r>
              <a:rPr lang="en-US" sz="1200" b="1" dirty="0">
                <a:solidFill>
                  <a:srgbClr val="9E0000"/>
                </a:solidFill>
                <a:latin typeface="Corbel" panose="020B0503020204020204" pitchFamily="34" charset="0"/>
              </a:rPr>
              <a:t>GTYC RUM PUNCH</a:t>
            </a:r>
          </a:p>
          <a:p>
            <a:pPr algn="ctr"/>
            <a:r>
              <a:rPr lang="en-US" sz="1200" b="1" dirty="0">
                <a:solidFill>
                  <a:srgbClr val="9E0000"/>
                </a:solidFill>
                <a:latin typeface="Corbel" panose="020B0503020204020204" pitchFamily="34" charset="0"/>
              </a:rPr>
              <a:t> 11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GTYC rum blend, passionfruit puree, orange juice, </a:t>
            </a:r>
          </a:p>
          <a:p>
            <a:pPr algn="ctr"/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dark rum floater</a:t>
            </a:r>
            <a:endParaRPr lang="en-US" sz="1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ctr"/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SASSY FIZZ</a:t>
            </a:r>
          </a:p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14</a:t>
            </a:r>
          </a:p>
          <a:p>
            <a:pPr algn="ctr"/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Fantinel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 Prosecco, mint,</a:t>
            </a:r>
          </a:p>
          <a:p>
            <a:pPr algn="ctr"/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strawberry puree</a:t>
            </a:r>
          </a:p>
          <a:p>
            <a:pPr algn="ctr"/>
            <a:endParaRPr lang="en-US" sz="1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VANILLA KISS</a:t>
            </a:r>
          </a:p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10</a:t>
            </a:r>
          </a:p>
          <a:p>
            <a:pPr algn="ctr">
              <a:spcBef>
                <a:spcPts val="300"/>
              </a:spcBef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Absolut vanilla vodka, lime, cranberry, sprite, </a:t>
            </a:r>
          </a:p>
          <a:p>
            <a:pPr algn="ctr">
              <a:spcBef>
                <a:spcPts val="300"/>
              </a:spcBef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strawberry puree</a:t>
            </a:r>
          </a:p>
          <a:p>
            <a:pPr algn="ctr"/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CRISPY CUCUMBER</a:t>
            </a:r>
          </a:p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10</a:t>
            </a:r>
          </a:p>
          <a:p>
            <a:pPr algn="ctr">
              <a:spcBef>
                <a:spcPts val="300"/>
              </a:spcBef>
            </a:pP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Stoli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 cucumber vodka, cilantro,</a:t>
            </a:r>
          </a:p>
          <a:p>
            <a:pPr algn="ctr"/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 ginger beer </a:t>
            </a:r>
          </a:p>
          <a:p>
            <a:pPr algn="ctr"/>
            <a:endParaRPr lang="en-US" sz="1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ctr"/>
            <a:r>
              <a:rPr lang="en-US" sz="1200" b="1" dirty="0">
                <a:solidFill>
                  <a:srgbClr val="9E0000"/>
                </a:solidFill>
                <a:latin typeface="Corbel" panose="020B0503020204020204" pitchFamily="34" charset="0"/>
              </a:rPr>
              <a:t>GTYC SOUR</a:t>
            </a:r>
          </a:p>
          <a:p>
            <a:pPr algn="ctr"/>
            <a:r>
              <a:rPr lang="en-US" sz="1200" b="1" dirty="0">
                <a:solidFill>
                  <a:srgbClr val="9E0000"/>
                </a:solidFill>
                <a:latin typeface="Corbel" panose="020B0503020204020204" pitchFamily="34" charset="0"/>
              </a:rPr>
              <a:t>12</a:t>
            </a:r>
          </a:p>
          <a:p>
            <a:pPr algn="ctr"/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Canadian Club rye whisky, amaretto, fresh lemon, angostura bitters</a:t>
            </a:r>
          </a:p>
          <a:p>
            <a:pPr algn="ctr"/>
            <a:endParaRPr lang="en-US" sz="1200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SEASIDE PLANTATION</a:t>
            </a:r>
          </a:p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10</a:t>
            </a:r>
          </a:p>
          <a:p>
            <a:pPr algn="ctr"/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Bombay gin, lime, sugar, basil, grapefruit</a:t>
            </a:r>
          </a:p>
          <a:p>
            <a:pPr algn="ctr"/>
            <a:endParaRPr lang="en-US" sz="1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C.U.C COOLER</a:t>
            </a:r>
          </a:p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13</a:t>
            </a:r>
          </a:p>
          <a:p>
            <a:pPr algn="ctr"/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Mezcal, Blanco Tequila, cucumber, jalapeño, fresh lime</a:t>
            </a:r>
          </a:p>
          <a:p>
            <a:pPr algn="ctr"/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PAINKILLER</a:t>
            </a:r>
          </a:p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10</a:t>
            </a:r>
          </a:p>
          <a:p>
            <a:pPr algn="ctr"/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Gold rum, coconut cream, </a:t>
            </a:r>
          </a:p>
          <a:p>
            <a:pPr algn="ctr"/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tropical juices, nutmeg</a:t>
            </a:r>
          </a:p>
          <a:p>
            <a:pPr algn="ctr"/>
            <a:endParaRPr lang="en-US" sz="1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MANGO GINGER MOJITO</a:t>
            </a:r>
          </a:p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11</a:t>
            </a:r>
          </a:p>
          <a:p>
            <a:pPr algn="ctr"/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Local spiced rum, mango puree, </a:t>
            </a:r>
          </a:p>
          <a:p>
            <a:pPr algn="ctr"/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ginger beer, fresh lime, mint</a:t>
            </a:r>
          </a:p>
          <a:p>
            <a:pPr algn="ctr"/>
            <a:endParaRPr lang="en-US" sz="1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CLASSIC MOJITO</a:t>
            </a:r>
          </a:p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10</a:t>
            </a:r>
          </a:p>
          <a:p>
            <a:pPr algn="ctr"/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Bacardi Rum, lime, mint, sugar</a:t>
            </a:r>
          </a:p>
          <a:p>
            <a:pPr algn="ctr"/>
            <a:endParaRPr lang="en-US" sz="1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ctr"/>
            <a:r>
              <a:rPr lang="en-US" sz="1200" b="1" dirty="0">
                <a:solidFill>
                  <a:srgbClr val="9E0000"/>
                </a:solidFill>
                <a:latin typeface="Corbel" panose="020B0503020204020204" pitchFamily="34" charset="0"/>
              </a:rPr>
              <a:t>GTYC JULEP</a:t>
            </a:r>
          </a:p>
          <a:p>
            <a:pPr algn="ctr"/>
            <a:r>
              <a:rPr lang="en-US" sz="1200" b="1" dirty="0">
                <a:solidFill>
                  <a:srgbClr val="9E0000"/>
                </a:solidFill>
                <a:latin typeface="Corbel" panose="020B0503020204020204" pitchFamily="34" charset="0"/>
              </a:rPr>
              <a:t>10</a:t>
            </a:r>
          </a:p>
          <a:p>
            <a:pPr algn="ctr"/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Bourbon, lime, simple, mint, </a:t>
            </a:r>
          </a:p>
          <a:p>
            <a:pPr algn="ctr"/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ginger beer, angostura bitters</a:t>
            </a:r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endParaRPr lang="en-US" sz="1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PROSECCO MULE</a:t>
            </a:r>
          </a:p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14</a:t>
            </a:r>
          </a:p>
          <a:p>
            <a:pPr algn="ctr"/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Absolut vodka, ginger beer, </a:t>
            </a:r>
          </a:p>
          <a:p>
            <a:pPr algn="ctr"/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lime,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Fantinel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 Prosecco</a:t>
            </a:r>
            <a:endParaRPr lang="en-US" sz="1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ctr">
              <a:spcBef>
                <a:spcPts val="300"/>
              </a:spcBef>
            </a:pPr>
            <a:endParaRPr lang="en-US" sz="13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US" sz="1200" b="1" dirty="0">
                <a:solidFill>
                  <a:srgbClr val="9E0000"/>
                </a:solidFill>
                <a:latin typeface="Corbel" panose="020B0503020204020204" pitchFamily="34" charset="0"/>
              </a:rPr>
              <a:t>HAPPY HOUR</a:t>
            </a:r>
            <a:r>
              <a:rPr lang="en-US" sz="1300" b="1" dirty="0">
                <a:solidFill>
                  <a:srgbClr val="9E0000"/>
                </a:solidFill>
                <a:latin typeface="Consolas" panose="020B0609020204030204" pitchFamily="49" charset="0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en-US" sz="1100" b="1" dirty="0">
                <a:solidFill>
                  <a:srgbClr val="9E0000"/>
                </a:solidFill>
                <a:latin typeface="Consolas" panose="020B0609020204030204" pitchFamily="49" charset="0"/>
              </a:rPr>
              <a:t>5-7</a:t>
            </a:r>
            <a:r>
              <a:rPr lang="en-US" sz="1100" b="1" dirty="0">
                <a:solidFill>
                  <a:srgbClr val="9E0000"/>
                </a:solidFill>
                <a:latin typeface="Corbel" panose="020B0503020204020204" pitchFamily="34" charset="0"/>
              </a:rPr>
              <a:t>PM  </a:t>
            </a:r>
          </a:p>
          <a:p>
            <a:pPr algn="ctr">
              <a:lnSpc>
                <a:spcPct val="120000"/>
              </a:lnSpc>
            </a:pPr>
            <a:endParaRPr lang="en-US" sz="600" b="1" dirty="0">
              <a:solidFill>
                <a:srgbClr val="9E0000"/>
              </a:solidFill>
              <a:latin typeface="Corbel" panose="020B0503020204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1300" b="1" dirty="0">
                <a:solidFill>
                  <a:srgbClr val="9E0000"/>
                </a:solidFill>
                <a:latin typeface="Corbel" panose="020B0503020204020204" pitchFamily="34" charset="0"/>
              </a:rPr>
              <a:t>25 % OFF</a:t>
            </a:r>
          </a:p>
          <a:p>
            <a:pPr algn="ctr">
              <a:lnSpc>
                <a:spcPct val="120000"/>
              </a:lnSpc>
            </a:pPr>
            <a:endParaRPr lang="en-US" sz="200" dirty="0">
              <a:solidFill>
                <a:srgbClr val="9E0000"/>
              </a:solidFill>
              <a:latin typeface="Corbel" panose="020B0503020204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9E0000"/>
                </a:solidFill>
                <a:latin typeface="Corbel" panose="020B0503020204020204" pitchFamily="34" charset="0"/>
              </a:rPr>
              <a:t>BEERS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9E0000"/>
                </a:solidFill>
                <a:latin typeface="Corbel" panose="020B0503020204020204" pitchFamily="34" charset="0"/>
              </a:rPr>
              <a:t>SPIRITS 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9E0000"/>
                </a:solidFill>
                <a:latin typeface="Corbel" panose="020B0503020204020204" pitchFamily="34" charset="0"/>
              </a:rPr>
              <a:t>WINES </a:t>
            </a:r>
          </a:p>
          <a:p>
            <a:pPr algn="ctr">
              <a:lnSpc>
                <a:spcPct val="120000"/>
              </a:lnSpc>
            </a:pPr>
            <a:endParaRPr lang="en-US" sz="900" b="1" dirty="0">
              <a:solidFill>
                <a:srgbClr val="9E0000"/>
              </a:solidFill>
              <a:latin typeface="Corbel" panose="020B0503020204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1300" b="1" dirty="0">
                <a:solidFill>
                  <a:srgbClr val="9E0000"/>
                </a:solidFill>
                <a:latin typeface="Corbel" panose="020B0503020204020204" pitchFamily="34" charset="0"/>
              </a:rPr>
              <a:t>10 % OFF</a:t>
            </a:r>
          </a:p>
          <a:p>
            <a:pPr algn="ctr">
              <a:lnSpc>
                <a:spcPct val="120000"/>
              </a:lnSpc>
            </a:pPr>
            <a:endParaRPr lang="en-US" sz="200" dirty="0">
              <a:solidFill>
                <a:srgbClr val="9E0000"/>
              </a:solidFill>
              <a:latin typeface="Corbel" panose="020B0503020204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9E0000"/>
                </a:solidFill>
                <a:latin typeface="Corbel" panose="020B0503020204020204" pitchFamily="34" charset="0"/>
              </a:rPr>
              <a:t>ALL BOTTLES OF WINE &amp; BUBBLES</a:t>
            </a:r>
            <a:endParaRPr lang="en-US" sz="400" dirty="0">
              <a:solidFill>
                <a:srgbClr val="9E0000"/>
              </a:solidFill>
              <a:latin typeface="Corbel" panose="020B0503020204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900" b="1" dirty="0">
                <a:solidFill>
                  <a:srgbClr val="9E0000"/>
                </a:solidFill>
                <a:latin typeface="Corbel" panose="020B0503020204020204" pitchFamily="34" charset="0"/>
              </a:rPr>
              <a:t>EXCLUDING:  Stella &amp; Specialty Cocktails</a:t>
            </a:r>
          </a:p>
          <a:p>
            <a:pPr algn="ctr"/>
            <a:endParaRPr lang="en-US" sz="1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ctr"/>
            <a:endParaRPr lang="en-US" sz="1200" dirty="0">
              <a:latin typeface="Corbel" panose="020B050302020402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F617A1E-117E-428A-81C2-53DC3902596A}"/>
              </a:ext>
            </a:extLst>
          </p:cNvPr>
          <p:cNvSpPr txBox="1">
            <a:spLocks/>
          </p:cNvSpPr>
          <p:nvPr/>
        </p:nvSpPr>
        <p:spPr>
          <a:xfrm>
            <a:off x="208471" y="8695634"/>
            <a:ext cx="2173782" cy="41059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82500" lnSpcReduction="20000"/>
          </a:bodyPr>
          <a:lstStyle>
            <a:lvl1pPr algn="l" defTabSz="388620" rtl="0" eaLnBrk="1" latinLnBrk="0" hangingPunct="1">
              <a:spcBef>
                <a:spcPct val="0"/>
              </a:spcBef>
              <a:buNone/>
              <a:defRPr sz="612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sz="1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ctr"/>
            <a:endParaRPr lang="en-US" sz="1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ctr"/>
            <a:endParaRPr lang="en-US" sz="1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ctr"/>
            <a:endParaRPr lang="en-US" sz="2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 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ROSE WINE</a:t>
            </a:r>
          </a:p>
          <a:p>
            <a:endParaRPr lang="en-US" sz="14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endParaRPr lang="en-US" sz="1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r>
              <a:rPr lang="en-US" sz="13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DOMAINE DE PARIS        10 / 38</a:t>
            </a:r>
          </a:p>
          <a:p>
            <a:r>
              <a:rPr lang="en-US" sz="13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France</a:t>
            </a:r>
            <a:br>
              <a:rPr lang="en-US" sz="13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endParaRPr lang="en-US" sz="13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endParaRPr lang="en-US" sz="1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endParaRPr lang="en-US" sz="6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ctr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SPARKLING &amp; CHAMPAGNE</a:t>
            </a:r>
          </a:p>
          <a:p>
            <a:endParaRPr lang="en-US" sz="1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b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3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FANTINEL </a:t>
            </a:r>
          </a:p>
          <a:p>
            <a:r>
              <a:rPr lang="en-US" sz="13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PROSECCO                           12 / 42</a:t>
            </a:r>
            <a:br>
              <a:rPr lang="en-US" sz="13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3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Italy</a:t>
            </a:r>
            <a:br>
              <a:rPr lang="en-US" sz="13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br>
              <a:rPr lang="en-US" sz="13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3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MOET &amp; CHANDON</a:t>
            </a:r>
          </a:p>
          <a:p>
            <a:r>
              <a:rPr lang="en-US" sz="13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BRUT                                                75</a:t>
            </a:r>
            <a:br>
              <a:rPr lang="en-US" sz="13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3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France</a:t>
            </a:r>
            <a:br>
              <a:rPr lang="en-US" sz="13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br>
              <a:rPr lang="en-US" sz="13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3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VEUVE CLIQUOT              </a:t>
            </a:r>
          </a:p>
          <a:p>
            <a:r>
              <a:rPr lang="en-US" sz="13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BRUT                                               85</a:t>
            </a:r>
            <a:br>
              <a:rPr lang="en-US" sz="13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US" sz="13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France</a:t>
            </a:r>
            <a:br>
              <a:rPr lang="en-US" sz="13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br>
              <a:rPr lang="en-US" sz="12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</a:br>
            <a:endParaRPr lang="en-US" sz="1200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FDC43ED-9A99-49D9-9CD5-6626B6F40F47}"/>
              </a:ext>
            </a:extLst>
          </p:cNvPr>
          <p:cNvSpPr txBox="1">
            <a:spLocks/>
          </p:cNvSpPr>
          <p:nvPr/>
        </p:nvSpPr>
        <p:spPr>
          <a:xfrm>
            <a:off x="5390146" y="6929794"/>
            <a:ext cx="2202358" cy="566300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0000" lnSpcReduction="20000"/>
          </a:bodyPr>
          <a:lstStyle>
            <a:lvl1pPr algn="l" defTabSz="388620" rtl="0" eaLnBrk="1" latinLnBrk="0" hangingPunct="1">
              <a:spcBef>
                <a:spcPct val="0"/>
              </a:spcBef>
              <a:buNone/>
              <a:defRPr sz="612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b="1" dirty="0">
                <a:latin typeface="Corbel" panose="020B0503020204020204" pitchFamily="34" charset="0"/>
              </a:rPr>
              <a:t>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BOTTLED BEER &amp; </a:t>
            </a:r>
          </a:p>
          <a:p>
            <a:pPr algn="ctr"/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HARD SELTZER</a:t>
            </a:r>
          </a:p>
          <a:p>
            <a:endParaRPr lang="en-US" sz="14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>
              <a:spcBef>
                <a:spcPts val="200"/>
              </a:spcBef>
            </a:pP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HEINEKEN N/A        		     3.75</a:t>
            </a:r>
          </a:p>
          <a:p>
            <a:pPr>
              <a:spcBef>
                <a:spcPts val="200"/>
              </a:spcBef>
            </a:pPr>
            <a:r>
              <a:rPr lang="en-US" sz="1200" b="1" kern="14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HEINEKEN		                         5                     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  </a:t>
            </a:r>
          </a:p>
          <a:p>
            <a:pPr>
              <a:spcBef>
                <a:spcPts val="200"/>
              </a:spcBef>
            </a:pPr>
            <a:r>
              <a:rPr lang="en-US" sz="1200" b="1" kern="14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COORS LIGHT		           5</a:t>
            </a:r>
          </a:p>
          <a:p>
            <a:pPr>
              <a:spcBef>
                <a:spcPts val="200"/>
              </a:spcBef>
            </a:pPr>
            <a:r>
              <a:rPr lang="en-US" sz="1200" b="1" kern="14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AMSTEL LIGHT		           5 </a:t>
            </a:r>
          </a:p>
          <a:p>
            <a:pPr>
              <a:spcBef>
                <a:spcPts val="200"/>
              </a:spcBef>
            </a:pPr>
            <a:r>
              <a:rPr lang="en-US" sz="1200" b="1" kern="14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MILLER LITE   	                         5</a:t>
            </a:r>
          </a:p>
          <a:p>
            <a:pPr>
              <a:spcBef>
                <a:spcPts val="200"/>
              </a:spcBef>
            </a:pPr>
            <a:r>
              <a:rPr lang="en-US" sz="1200" b="1" kern="14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RED STRIPE		                         5</a:t>
            </a:r>
          </a:p>
          <a:p>
            <a:pPr>
              <a:spcBef>
                <a:spcPts val="200"/>
              </a:spcBef>
            </a:pPr>
            <a:r>
              <a:rPr lang="en-US" sz="1200" b="1" kern="14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MICHELOB ULTRA	                         5</a:t>
            </a:r>
          </a:p>
          <a:p>
            <a:pPr>
              <a:spcBef>
                <a:spcPts val="200"/>
              </a:spcBef>
            </a:pPr>
            <a:r>
              <a:rPr lang="en-US" sz="1200" b="1" kern="14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CORONA LIGHT	                         5</a:t>
            </a:r>
          </a:p>
          <a:p>
            <a:pPr>
              <a:spcBef>
                <a:spcPts val="200"/>
              </a:spcBef>
            </a:pPr>
            <a:r>
              <a:rPr lang="en-US" sz="1200" b="1" kern="14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CORONA			      5.25</a:t>
            </a:r>
          </a:p>
          <a:p>
            <a:pPr>
              <a:spcBef>
                <a:spcPts val="200"/>
              </a:spcBef>
            </a:pPr>
            <a:r>
              <a:rPr lang="en-US" sz="1200" b="1" kern="14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MAGNERS			      6.50</a:t>
            </a:r>
          </a:p>
          <a:p>
            <a:pPr>
              <a:spcBef>
                <a:spcPts val="200"/>
              </a:spcBef>
            </a:pPr>
            <a:r>
              <a:rPr lang="en-US" sz="1200" b="1" kern="14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CRABBIES			      6.50</a:t>
            </a:r>
          </a:p>
          <a:p>
            <a:pPr>
              <a:spcBef>
                <a:spcPts val="200"/>
              </a:spcBef>
            </a:pPr>
            <a:r>
              <a:rPr lang="en-US" sz="1200" b="1" kern="14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STRONGBOW		      6.50</a:t>
            </a:r>
          </a:p>
          <a:p>
            <a:pPr>
              <a:spcBef>
                <a:spcPts val="200"/>
              </a:spcBef>
            </a:pPr>
            <a:r>
              <a:rPr lang="en-US" sz="1200" b="1" kern="14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TRULY                                             6.00</a:t>
            </a:r>
          </a:p>
          <a:p>
            <a:r>
              <a:rPr lang="en-US" sz="1200" kern="1400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Pineapple, Passionfruit, Mango, Watermelon Kiwi, Mixed Berry</a:t>
            </a:r>
          </a:p>
          <a:p>
            <a:endParaRPr lang="en-US" sz="1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ctr"/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DRAFT BEERS</a:t>
            </a:r>
          </a:p>
          <a:p>
            <a:pPr algn="ctr"/>
            <a:endParaRPr lang="en-US" sz="18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>
              <a:spcBef>
                <a:spcPts val="200"/>
              </a:spcBef>
            </a:pP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CAYBREW	                                        6 </a:t>
            </a:r>
          </a:p>
          <a:p>
            <a:pPr>
              <a:spcBef>
                <a:spcPts val="200"/>
              </a:spcBef>
            </a:pP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WHITE TIP			             6 </a:t>
            </a:r>
          </a:p>
          <a:p>
            <a:pPr>
              <a:spcBef>
                <a:spcPts val="200"/>
              </a:spcBef>
            </a:pP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IRONSHORE BOCK                           6</a:t>
            </a:r>
          </a:p>
          <a:p>
            <a:pPr>
              <a:spcBef>
                <a:spcPts val="200"/>
              </a:spcBef>
            </a:pP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SHELL SHOCK		             6</a:t>
            </a:r>
          </a:p>
          <a:p>
            <a:pPr>
              <a:spcBef>
                <a:spcPts val="200"/>
              </a:spcBef>
            </a:pP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FREESTYLE		                           6</a:t>
            </a:r>
          </a:p>
          <a:p>
            <a:pPr>
              <a:spcBef>
                <a:spcPts val="200"/>
              </a:spcBef>
            </a:pPr>
            <a:r>
              <a:rPr lang="en-US" sz="1200" b="1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ISLAND HOPPER			6</a:t>
            </a:r>
            <a:endParaRPr lang="en-US" sz="12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>
              <a:spcBef>
                <a:spcPts val="200"/>
              </a:spcBef>
            </a:pP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STELLA			             8</a:t>
            </a: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r>
              <a:rPr lang="en-US" sz="1200" b="1" dirty="0">
                <a:solidFill>
                  <a:srgbClr val="9E0000"/>
                </a:solidFill>
                <a:latin typeface="Corbel" panose="020B0503020204020204" pitchFamily="34" charset="0"/>
              </a:rPr>
              <a:t>PITCHER OF </a:t>
            </a:r>
          </a:p>
          <a:p>
            <a:r>
              <a:rPr lang="en-US" sz="1200" b="1" dirty="0">
                <a:solidFill>
                  <a:srgbClr val="9E0000"/>
                </a:solidFill>
                <a:latin typeface="Corbel" panose="020B0503020204020204" pitchFamily="34" charset="0"/>
              </a:rPr>
              <a:t>CAYBREW OR WHITE TIP           16</a:t>
            </a:r>
          </a:p>
          <a:p>
            <a:endParaRPr lang="en-US" sz="1200" dirty="0">
              <a:solidFill>
                <a:schemeClr val="accent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2DD3E5-7BAF-4B26-8B53-43E21C94407A}"/>
              </a:ext>
            </a:extLst>
          </p:cNvPr>
          <p:cNvSpPr/>
          <p:nvPr/>
        </p:nvSpPr>
        <p:spPr>
          <a:xfrm>
            <a:off x="2853626" y="10316178"/>
            <a:ext cx="2055681" cy="206769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587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6185</TotalTime>
  <Words>583</Words>
  <Application>Microsoft Office PowerPoint</Application>
  <PresentationFormat>Custom</PresentationFormat>
  <Paragraphs>127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Consolas</vt:lpstr>
      <vt:lpstr>Corbel</vt:lpstr>
      <vt:lpstr>Office Theme</vt:lpstr>
      <vt:lpstr>              WHITE WINE  FANTINEL  PINOT GRIGIO                    10 / 40 Italy  KUNG FU GIRL  RIESLING                              10 / 38 USA  BATASIOLO MOSCATO D’ASTI            10 / 40 Italy  MISTY COVE SAUVIGNON BLANC       11 / 40 New Zealand  SUBMISSION CHARDONNAY                  11 / 42 USA  TOKARA SAUVIGNON BLANC       12 / 42 South Africa  FENTO ALBARINO                           13 / 45 Spain  JOLIVET SANCERRE                           15 / 65 France  CALVET                                          58 POUILLY FUISSE France  CRAGGY RANGE SAUVIGNON BLANC               65 New Zealand  SANDHI CHARDONNAY                          60 USA  J DROUHIN PULIGNY MONTRACHET                         110 France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wines  Fantinel pinot</dc:title>
  <dc:creator>Aimee Moore</dc:creator>
  <cp:lastModifiedBy>Info GTYC</cp:lastModifiedBy>
  <cp:revision>61</cp:revision>
  <cp:lastPrinted>2023-01-08T06:59:17Z</cp:lastPrinted>
  <dcterms:created xsi:type="dcterms:W3CDTF">2019-12-14T16:55:05Z</dcterms:created>
  <dcterms:modified xsi:type="dcterms:W3CDTF">2023-07-27T21:10:00Z</dcterms:modified>
</cp:coreProperties>
</file>